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64" r:id="rId5"/>
    <p:sldId id="265" r:id="rId6"/>
    <p:sldId id="266" r:id="rId7"/>
    <p:sldId id="269" r:id="rId8"/>
    <p:sldId id="270" r:id="rId9"/>
    <p:sldId id="272" r:id="rId10"/>
    <p:sldId id="271" r:id="rId11"/>
    <p:sldId id="274" r:id="rId12"/>
    <p:sldId id="267" r:id="rId13"/>
    <p:sldId id="268" r:id="rId14"/>
    <p:sldId id="26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42" d="100"/>
          <a:sy n="42" d="100"/>
        </p:scale>
        <p:origin x="66" y="7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99C2E-3BA8-524B-9239-04B76A6312E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D73997B3-8757-BD4B-84DE-A8DC84C46F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75DF0B0-0127-A144-A815-56396629A9F7}"/>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74666613-14DE-CD43-92AE-1BBA31C7825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6FF33F9-9E45-1643-8BFF-2B8E791A9101}"/>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01308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5E250-8181-334E-AE50-E02138C5638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9BB4B02-2146-F848-AFCA-B4010AA6F56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4B56FF8-EDF7-A845-9F41-3F4746EC4BFE}"/>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C088F412-9E83-8742-9488-9C62328AAA7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72205F0-884B-434C-B4AF-84973A0905F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5894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944D289-7F2A-724D-8DC6-89CFF13D35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4472D92-1D68-FC44-BE52-C8627D4B105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6CCC7D-CA74-134D-9363-3343616EC0C4}"/>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78DCE886-5FE6-8142-87E3-29C7D292F43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86270E8-A40B-8A41-9C9E-C2A3D9159539}"/>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16139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E5E6C-017E-1445-90A1-457FC581DE6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40BCC88-FAB3-B049-9C87-BFD96C5A161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7B2C808-407F-104E-B9CC-778A6F418ECF}"/>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EE209140-3540-3144-BBC1-F391F0939A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E108ADE-A64A-5847-BBE9-3636610E2CA2}"/>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4658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9CB49A-3B3F-BF4B-B41A-6C08182D3FE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5F9266D-5D90-BE4F-A138-A5E80B0DB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2321747-574E-5E49-9E07-F02C4A11978E}"/>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1A6EE84B-5A21-E54F-8A27-1004E41999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D651719-EF81-944E-AC28-0B2F4DC3EE97}"/>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9215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DF3A6D-8423-9D4C-96E9-516BD08E386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861EBC-6F53-A84E-9652-D8037BB4B9A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8ABC599-9474-F04A-A559-C9B6140C60D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6BFE9F45-F83A-FB4A-93F0-7973B4DA9F91}"/>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6" name="Marcador de pie de página 5">
            <a:extLst>
              <a:ext uri="{FF2B5EF4-FFF2-40B4-BE49-F238E27FC236}">
                <a16:creationId xmlns:a16="http://schemas.microsoft.com/office/drawing/2014/main" id="{2B4ECD18-16AF-3C43-B51E-D87D8908BD4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820041D-092C-8743-AFB7-1E9BA031C7E6}"/>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9215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96D708-61F5-0044-81BD-8FFC243B4F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11B37EB-A0F5-914E-B377-732B4E34C5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C1F5DD-2D65-4044-B44D-8BED0CA16FD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57B19E7-8FE7-DC4F-B6BB-A955F1CD4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ED8071E-0087-AC49-A10C-D83FEB10694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96860131-39AA-A648-90CA-CBFDA0D1DE2C}"/>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8" name="Marcador de pie de página 7">
            <a:extLst>
              <a:ext uri="{FF2B5EF4-FFF2-40B4-BE49-F238E27FC236}">
                <a16:creationId xmlns:a16="http://schemas.microsoft.com/office/drawing/2014/main" id="{02373F84-5804-8248-994D-F97397CBEB44}"/>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21E2E30-C046-A54F-85DE-83EB3F40B6AD}"/>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3063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D8BBE-47F2-DF4A-BD76-E08FA0D3405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4353B192-C7ED-A34D-B04A-ADFF0EF4DE49}"/>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4" name="Marcador de pie de página 3">
            <a:extLst>
              <a:ext uri="{FF2B5EF4-FFF2-40B4-BE49-F238E27FC236}">
                <a16:creationId xmlns:a16="http://schemas.microsoft.com/office/drawing/2014/main" id="{E78174E4-892C-8849-B9AE-7A4462FFC0DF}"/>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19E1FA7-21E2-C449-96CD-D8C29CFD9CD4}"/>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0112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0E3BFE0-486D-8940-9731-22059F3DFF2D}"/>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3" name="Marcador de pie de página 2">
            <a:extLst>
              <a:ext uri="{FF2B5EF4-FFF2-40B4-BE49-F238E27FC236}">
                <a16:creationId xmlns:a16="http://schemas.microsoft.com/office/drawing/2014/main" id="{EFF6CD70-526F-C44E-8E8E-7DAEC76F738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8F92FF53-39ED-F146-B056-8B09BF1E072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96283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F7B082-7D66-4043-866B-AE10DA2742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5C76904-9BA4-964E-A1C4-CBC99604A5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590A51E-6B32-4345-9704-90349908D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C8ABA50-9B5E-4743-B54E-B3FD0E4987B1}"/>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6" name="Marcador de pie de página 5">
            <a:extLst>
              <a:ext uri="{FF2B5EF4-FFF2-40B4-BE49-F238E27FC236}">
                <a16:creationId xmlns:a16="http://schemas.microsoft.com/office/drawing/2014/main" id="{F756C09C-5391-3949-8F00-7547496CEF3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6454BA0-1A83-104F-A219-E8A9725CA63F}"/>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12348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3F0A06-7D0A-FE4A-BF8A-30D472C8C9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D2546660-A678-4540-91E3-AAA4A41D1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9098EF94-CD2F-BC49-89BC-345C8ED7A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735DA0C-34A0-9B45-86B1-BD1BCAFEAC57}"/>
              </a:ext>
            </a:extLst>
          </p:cNvPr>
          <p:cNvSpPr>
            <a:spLocks noGrp="1"/>
          </p:cNvSpPr>
          <p:nvPr>
            <p:ph type="dt" sz="half" idx="10"/>
          </p:nvPr>
        </p:nvSpPr>
        <p:spPr/>
        <p:txBody>
          <a:bodyPr/>
          <a:lstStyle/>
          <a:p>
            <a:fld id="{A4A55359-3E89-DD4C-8D7F-B0EB4FF6DC6C}" type="datetimeFigureOut">
              <a:rPr lang="es-CO" smtClean="0"/>
              <a:t>26/09/2020</a:t>
            </a:fld>
            <a:endParaRPr lang="es-CO"/>
          </a:p>
        </p:txBody>
      </p:sp>
      <p:sp>
        <p:nvSpPr>
          <p:cNvPr id="6" name="Marcador de pie de página 5">
            <a:extLst>
              <a:ext uri="{FF2B5EF4-FFF2-40B4-BE49-F238E27FC236}">
                <a16:creationId xmlns:a16="http://schemas.microsoft.com/office/drawing/2014/main" id="{A0C7C8DA-6E55-2542-A5F3-33D64A19694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FEC2404-F25D-6147-9DBF-AA14C333DA75}"/>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44661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7C00008-EEF8-3E4D-A9FF-3912F2EEF3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6A9EB07-51BE-4243-AA3E-F433048F9B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C295F0-FBEF-F04E-9DFC-009D36C73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55359-3E89-DD4C-8D7F-B0EB4FF6DC6C}" type="datetimeFigureOut">
              <a:rPr lang="es-CO" smtClean="0"/>
              <a:t>26/09/2020</a:t>
            </a:fld>
            <a:endParaRPr lang="es-CO"/>
          </a:p>
        </p:txBody>
      </p:sp>
      <p:sp>
        <p:nvSpPr>
          <p:cNvPr id="5" name="Marcador de pie de página 4">
            <a:extLst>
              <a:ext uri="{FF2B5EF4-FFF2-40B4-BE49-F238E27FC236}">
                <a16:creationId xmlns:a16="http://schemas.microsoft.com/office/drawing/2014/main" id="{DD1378A6-65C9-CB4F-8D1A-54407B19D5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14EE2DC6-BCD7-ED44-AC18-56FEF6D23A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136B5-2352-3342-95E8-70F3F36F5F75}" type="slidenum">
              <a:rPr lang="es-CO" smtClean="0"/>
              <a:t>‹Nº›</a:t>
            </a:fld>
            <a:endParaRPr lang="es-CO"/>
          </a:p>
        </p:txBody>
      </p:sp>
    </p:spTree>
    <p:extLst>
      <p:ext uri="{BB962C8B-B14F-4D97-AF65-F5344CB8AC3E}">
        <p14:creationId xmlns:p14="http://schemas.microsoft.com/office/powerpoint/2010/main" val="891483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08B639D-F1B7-AB41-B833-2136D82ACF91}"/>
              </a:ext>
            </a:extLst>
          </p:cNvPr>
          <p:cNvPicPr>
            <a:picLocks noChangeAspect="1"/>
          </p:cNvPicPr>
          <p:nvPr/>
        </p:nvPicPr>
        <p:blipFill>
          <a:blip r:embed="rId2"/>
          <a:stretch>
            <a:fillRect/>
          </a:stretch>
        </p:blipFill>
        <p:spPr>
          <a:xfrm>
            <a:off x="0" y="0"/>
            <a:ext cx="12192000" cy="6858000"/>
          </a:xfrm>
          <a:prstGeom prst="rect">
            <a:avLst/>
          </a:prstGeom>
        </p:spPr>
      </p:pic>
      <p:sp>
        <p:nvSpPr>
          <p:cNvPr id="6" name="Google Shape;90;p1">
            <a:extLst>
              <a:ext uri="{FF2B5EF4-FFF2-40B4-BE49-F238E27FC236}">
                <a16:creationId xmlns:a16="http://schemas.microsoft.com/office/drawing/2014/main" id="{652069A8-41DB-0A45-8319-34320E52830F}"/>
              </a:ext>
            </a:extLst>
          </p:cNvPr>
          <p:cNvSpPr txBox="1"/>
          <p:nvPr/>
        </p:nvSpPr>
        <p:spPr>
          <a:xfrm>
            <a:off x="3320345" y="2931129"/>
            <a:ext cx="5911523" cy="623217"/>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smtClean="0">
                <a:solidFill>
                  <a:srgbClr val="1F3864"/>
                </a:solidFill>
                <a:latin typeface="Arial Black"/>
                <a:ea typeface="Arial Black"/>
                <a:cs typeface="Arial Black"/>
                <a:sym typeface="Arial Black"/>
              </a:rPr>
              <a:t>Tes Blendspace</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817467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Compartir una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342900" indent="-342900" algn="just">
              <a:buAutoNum type="arabicPeriod"/>
            </a:pPr>
            <a:r>
              <a:rPr lang="es-MX" sz="1800" dirty="0" smtClean="0"/>
              <a:t>Una vez terminada la lección se tiene la posibilidad de compartirla, para la realización de este proceso se da clic en el botón compartir, del cual emerge una pantalla que permite indicar a través de que medio se desea compartir la lección, las opciones para compartir son:</a:t>
            </a:r>
          </a:p>
          <a:p>
            <a:pPr lvl="1" algn="just"/>
            <a:r>
              <a:rPr lang="es-MX" sz="1400" dirty="0" smtClean="0"/>
              <a:t>A través de un enlace.</a:t>
            </a:r>
          </a:p>
          <a:p>
            <a:pPr lvl="1" algn="just"/>
            <a:r>
              <a:rPr lang="es-MX" sz="1400" dirty="0" smtClean="0"/>
              <a:t>Google Classroom.</a:t>
            </a:r>
          </a:p>
          <a:p>
            <a:pPr lvl="1" algn="just"/>
            <a:r>
              <a:rPr lang="es-MX" sz="1400" dirty="0" smtClean="0"/>
              <a:t>Twitter.</a:t>
            </a:r>
          </a:p>
          <a:p>
            <a:pPr lvl="1" algn="just"/>
            <a:r>
              <a:rPr lang="es-MX" sz="1400" dirty="0" smtClean="0"/>
              <a:t>A través de un código HTML.</a:t>
            </a:r>
          </a:p>
          <a:p>
            <a:pPr lvl="1" algn="just"/>
            <a:r>
              <a:rPr lang="es-MX" sz="1400" dirty="0" smtClean="0"/>
              <a:t>Correo electrónico.</a:t>
            </a:r>
          </a:p>
          <a:p>
            <a:pPr lvl="1" algn="just"/>
            <a:r>
              <a:rPr lang="es-MX" sz="1400" dirty="0" smtClean="0"/>
              <a:t>Facebook.</a:t>
            </a:r>
          </a:p>
          <a:p>
            <a:pPr lvl="1" algn="just"/>
            <a:r>
              <a:rPr lang="es-MX" sz="1400" dirty="0" smtClean="0"/>
              <a:t>Código QR. </a:t>
            </a:r>
          </a:p>
          <a:p>
            <a:pPr lvl="1" algn="just"/>
            <a:endParaRPr lang="es-MX" sz="1000" b="1" dirty="0" smtClean="0"/>
          </a:p>
          <a:p>
            <a:pPr marL="0" indent="0" algn="just">
              <a:buNone/>
            </a:pP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1347372" y="4403558"/>
            <a:ext cx="3613852" cy="761447"/>
          </a:xfrm>
          <a:prstGeom prst="rect">
            <a:avLst/>
          </a:prstGeom>
        </p:spPr>
      </p:pic>
      <p:pic>
        <p:nvPicPr>
          <p:cNvPr id="3" name="Imagen 2"/>
          <p:cNvPicPr>
            <a:picLocks noChangeAspect="1"/>
          </p:cNvPicPr>
          <p:nvPr/>
        </p:nvPicPr>
        <p:blipFill>
          <a:blip r:embed="rId5"/>
          <a:stretch>
            <a:fillRect/>
          </a:stretch>
        </p:blipFill>
        <p:spPr>
          <a:xfrm>
            <a:off x="5542718" y="2970755"/>
            <a:ext cx="5811082" cy="2899787"/>
          </a:xfrm>
          <a:prstGeom prst="rect">
            <a:avLst/>
          </a:prstGeom>
        </p:spPr>
      </p:pic>
    </p:spTree>
    <p:extLst>
      <p:ext uri="{BB962C8B-B14F-4D97-AF65-F5344CB8AC3E}">
        <p14:creationId xmlns:p14="http://schemas.microsoft.com/office/powerpoint/2010/main" val="4072145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Compartir una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0" indent="0" algn="just">
              <a:buNone/>
            </a:pPr>
            <a:r>
              <a:rPr lang="es-MX" sz="1800" dirty="0"/>
              <a:t>2</a:t>
            </a:r>
            <a:r>
              <a:rPr lang="es-MX" sz="1800" dirty="0" smtClean="0"/>
              <a:t>. Una vez establecido el medio por el cual se desea compartir la lección, se puede definir quien puede ver la lección y que recursos de los utilizados pueden ser copiados o utilizados por otros. Adicionalmente la herramienta cuenta con la capacidad de permitir trabajo colaborativo en las lecciones.</a:t>
            </a:r>
          </a:p>
          <a:p>
            <a:pPr marL="0" indent="0" algn="just">
              <a:buNone/>
            </a:pPr>
            <a:r>
              <a:rPr lang="es-MX" sz="1800" dirty="0" smtClean="0"/>
              <a:t> </a:t>
            </a:r>
          </a:p>
          <a:p>
            <a:pPr marL="0" indent="0" algn="just">
              <a:buNone/>
            </a:pPr>
            <a:endParaRPr lang="es-MX" sz="1800" b="1" dirty="0"/>
          </a:p>
          <a:p>
            <a:pPr marL="0" indent="0" algn="just">
              <a:buNone/>
            </a:pPr>
            <a:endParaRPr lang="es-MX" sz="1800" b="1" dirty="0" smtClean="0"/>
          </a:p>
          <a:p>
            <a:pPr marL="0" indent="0" algn="just">
              <a:buNone/>
            </a:pPr>
            <a:endParaRPr lang="es-MX" sz="1800" b="1" dirty="0"/>
          </a:p>
          <a:p>
            <a:pPr marL="0" indent="0" algn="just">
              <a:buNone/>
            </a:pPr>
            <a:endParaRPr lang="es-MX" sz="1800" b="1" dirty="0" smtClean="0"/>
          </a:p>
          <a:p>
            <a:pPr marL="0" indent="0" algn="just">
              <a:buNone/>
            </a:pPr>
            <a:endParaRPr lang="es-MX" sz="1800" b="1" dirty="0"/>
          </a:p>
          <a:p>
            <a:pPr marL="0" indent="0" algn="just">
              <a:buNone/>
            </a:pPr>
            <a:endParaRPr lang="es-MX" sz="1800" b="1" dirty="0" smtClean="0"/>
          </a:p>
          <a:p>
            <a:pPr marL="0" indent="0" algn="just">
              <a:buNone/>
            </a:pP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1674765" y="2383256"/>
            <a:ext cx="8013163" cy="2838450"/>
          </a:xfrm>
          <a:prstGeom prst="rect">
            <a:avLst/>
          </a:prstGeom>
        </p:spPr>
      </p:pic>
    </p:spTree>
    <p:extLst>
      <p:ext uri="{BB962C8B-B14F-4D97-AF65-F5344CB8AC3E}">
        <p14:creationId xmlns:p14="http://schemas.microsoft.com/office/powerpoint/2010/main" val="901496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Creación de una Clase</a:t>
            </a:r>
            <a:endParaRPr lang="en-US" sz="3600" dirty="0">
              <a:solidFill>
                <a:srgbClr val="002060"/>
              </a:solidFill>
            </a:endParaRPr>
          </a:p>
        </p:txBody>
      </p:sp>
      <p:sp>
        <p:nvSpPr>
          <p:cNvPr id="4" name="Marcador de contenido 3"/>
          <p:cNvSpPr>
            <a:spLocks noGrp="1"/>
          </p:cNvSpPr>
          <p:nvPr>
            <p:ph idx="1"/>
          </p:nvPr>
        </p:nvSpPr>
        <p:spPr>
          <a:xfrm>
            <a:off x="838200" y="1663018"/>
            <a:ext cx="4580021" cy="1874266"/>
          </a:xfrm>
        </p:spPr>
        <p:txBody>
          <a:bodyPr>
            <a:normAutofit fontScale="92500" lnSpcReduction="10000"/>
          </a:bodyPr>
          <a:lstStyle/>
          <a:p>
            <a:pPr marL="0" indent="0" algn="just">
              <a:buNone/>
            </a:pPr>
            <a:r>
              <a:rPr lang="es-MX" sz="2000" dirty="0" smtClean="0"/>
              <a:t>Otra de las herramientas que ofrece esta herramienta es la posibilidad de gestionar la información a través de las clases. Para crear una clase, se debe indicar el nombre de la clase y seleccionar el grado o nivel académico referente a la clase y para finalizar, se da clic en el botón crear clase.</a:t>
            </a:r>
          </a:p>
          <a:p>
            <a:pPr marL="0" indent="0" algn="just">
              <a:buNone/>
            </a:pP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1728537" y="3537284"/>
            <a:ext cx="2590800" cy="2388765"/>
          </a:xfrm>
          <a:prstGeom prst="rect">
            <a:avLst/>
          </a:prstGeom>
        </p:spPr>
      </p:pic>
      <p:sp>
        <p:nvSpPr>
          <p:cNvPr id="7" name="Marcador de contenido 3"/>
          <p:cNvSpPr txBox="1">
            <a:spLocks/>
          </p:cNvSpPr>
          <p:nvPr/>
        </p:nvSpPr>
        <p:spPr>
          <a:xfrm>
            <a:off x="6286500" y="1665678"/>
            <a:ext cx="5037221" cy="1164402"/>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MX" sz="2000" dirty="0" smtClean="0"/>
              <a:t>Una vez creada la clase aparece una pantalla la cual indica un código con el cual los alumnos u otros usuarios pueden acceder a dicha clase. Se debe señalar la opción permitir que los alumnos vean todas las lecciones y dar clic en cerrar.</a:t>
            </a:r>
            <a:endParaRPr lang="es-MX" sz="2000" dirty="0"/>
          </a:p>
        </p:txBody>
      </p:sp>
      <p:pic>
        <p:nvPicPr>
          <p:cNvPr id="3" name="Imagen 2"/>
          <p:cNvPicPr>
            <a:picLocks noChangeAspect="1"/>
          </p:cNvPicPr>
          <p:nvPr/>
        </p:nvPicPr>
        <p:blipFill>
          <a:blip r:embed="rId5"/>
          <a:stretch>
            <a:fillRect/>
          </a:stretch>
        </p:blipFill>
        <p:spPr>
          <a:xfrm>
            <a:off x="6308558" y="3024764"/>
            <a:ext cx="4805722" cy="2124752"/>
          </a:xfrm>
          <a:prstGeom prst="rect">
            <a:avLst/>
          </a:prstGeom>
        </p:spPr>
      </p:pic>
    </p:spTree>
    <p:extLst>
      <p:ext uri="{BB962C8B-B14F-4D97-AF65-F5344CB8AC3E}">
        <p14:creationId xmlns:p14="http://schemas.microsoft.com/office/powerpoint/2010/main" val="3843149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Asignar una Lección a una Clase</a:t>
            </a:r>
            <a:endParaRPr lang="en-US" sz="3600" dirty="0">
              <a:solidFill>
                <a:srgbClr val="002060"/>
              </a:solidFill>
            </a:endParaRPr>
          </a:p>
        </p:txBody>
      </p:sp>
      <p:sp>
        <p:nvSpPr>
          <p:cNvPr id="4" name="Marcador de contenido 3"/>
          <p:cNvSpPr>
            <a:spLocks noGrp="1"/>
          </p:cNvSpPr>
          <p:nvPr>
            <p:ph idx="1"/>
          </p:nvPr>
        </p:nvSpPr>
        <p:spPr>
          <a:xfrm>
            <a:off x="838200" y="1663019"/>
            <a:ext cx="8802189" cy="4513944"/>
          </a:xfrm>
        </p:spPr>
        <p:txBody>
          <a:bodyPr>
            <a:normAutofit/>
          </a:bodyPr>
          <a:lstStyle/>
          <a:p>
            <a:pPr marL="0" indent="0" algn="just">
              <a:buNone/>
            </a:pPr>
            <a:r>
              <a:rPr lang="es-MX" sz="2000" dirty="0" smtClean="0"/>
              <a:t>Para asignar una lección ya creada a una clase, se deben seguir los siguientes pasos:</a:t>
            </a:r>
          </a:p>
          <a:p>
            <a:pPr algn="just"/>
            <a:r>
              <a:rPr lang="es-MX" sz="2000" dirty="0" smtClean="0"/>
              <a:t>Abrir el recurso que se desea asignar.</a:t>
            </a:r>
          </a:p>
          <a:p>
            <a:pPr algn="just"/>
            <a:endParaRPr lang="es-MX" sz="2000" dirty="0"/>
          </a:p>
          <a:p>
            <a:pPr marL="0" indent="0" algn="just">
              <a:buNone/>
            </a:pPr>
            <a:endParaRPr lang="es-MX" sz="2000" dirty="0" smtClean="0"/>
          </a:p>
          <a:p>
            <a:pPr marL="0" indent="0" algn="just">
              <a:buNone/>
            </a:pPr>
            <a:endParaRPr lang="es-MX" sz="2000" dirty="0" smtClean="0"/>
          </a:p>
          <a:p>
            <a:pPr marL="0" indent="0" algn="just">
              <a:buNone/>
            </a:pPr>
            <a:endParaRPr lang="es-MX" sz="2000" dirty="0" smtClean="0"/>
          </a:p>
          <a:p>
            <a:pPr algn="just"/>
            <a:r>
              <a:rPr lang="es-MX" sz="2000" dirty="0" smtClean="0"/>
              <a:t>Dar clic en el botón compartir.</a:t>
            </a:r>
          </a:p>
          <a:p>
            <a:pPr marL="0" indent="0" algn="just">
              <a:buNone/>
            </a:pPr>
            <a:endParaRPr lang="es-MX" sz="2000" dirty="0" smtClean="0"/>
          </a:p>
          <a:p>
            <a:pPr algn="just"/>
            <a:r>
              <a:rPr lang="es-MX" sz="2000" dirty="0" smtClean="0"/>
              <a:t>Seleccionar la clase a la cual asignar la lección.</a:t>
            </a:r>
          </a:p>
          <a:p>
            <a:pPr marL="0" indent="0" algn="just">
              <a:buNone/>
            </a:pPr>
            <a:endParaRPr lang="es-MX" sz="2000" dirty="0" smtClean="0"/>
          </a:p>
          <a:p>
            <a:pPr marL="0" indent="0" algn="just">
              <a:buNone/>
            </a:pPr>
            <a:endParaRPr lang="es-MX"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2440651" y="2735344"/>
            <a:ext cx="1257300" cy="1304925"/>
          </a:xfrm>
          <a:prstGeom prst="rect">
            <a:avLst/>
          </a:prstGeom>
        </p:spPr>
      </p:pic>
      <p:pic>
        <p:nvPicPr>
          <p:cNvPr id="3" name="Imagen 2"/>
          <p:cNvPicPr>
            <a:picLocks noChangeAspect="1"/>
          </p:cNvPicPr>
          <p:nvPr/>
        </p:nvPicPr>
        <p:blipFill>
          <a:blip r:embed="rId5"/>
          <a:stretch>
            <a:fillRect/>
          </a:stretch>
        </p:blipFill>
        <p:spPr>
          <a:xfrm>
            <a:off x="2578763" y="4738036"/>
            <a:ext cx="981075" cy="409575"/>
          </a:xfrm>
          <a:prstGeom prst="rect">
            <a:avLst/>
          </a:prstGeom>
        </p:spPr>
      </p:pic>
      <p:pic>
        <p:nvPicPr>
          <p:cNvPr id="5" name="Imagen 4"/>
          <p:cNvPicPr>
            <a:picLocks noChangeAspect="1"/>
          </p:cNvPicPr>
          <p:nvPr/>
        </p:nvPicPr>
        <p:blipFill>
          <a:blip r:embed="rId6"/>
          <a:stretch>
            <a:fillRect/>
          </a:stretch>
        </p:blipFill>
        <p:spPr>
          <a:xfrm>
            <a:off x="6851843" y="2597939"/>
            <a:ext cx="4106749" cy="2687302"/>
          </a:xfrm>
          <a:prstGeom prst="rect">
            <a:avLst/>
          </a:prstGeom>
        </p:spPr>
      </p:pic>
    </p:spTree>
    <p:extLst>
      <p:ext uri="{BB962C8B-B14F-4D97-AF65-F5344CB8AC3E}">
        <p14:creationId xmlns:p14="http://schemas.microsoft.com/office/powerpoint/2010/main" val="788604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52BA786-62B5-BD4C-99C1-E90F57CCE012}"/>
              </a:ext>
            </a:extLst>
          </p:cNvPr>
          <p:cNvPicPr>
            <a:picLocks noChangeAspect="1"/>
          </p:cNvPicPr>
          <p:nvPr/>
        </p:nvPicPr>
        <p:blipFill>
          <a:blip r:embed="rId2"/>
          <a:stretch>
            <a:fillRect/>
          </a:stretch>
        </p:blipFill>
        <p:spPr>
          <a:xfrm>
            <a:off x="0" y="0"/>
            <a:ext cx="12192000" cy="6858000"/>
          </a:xfrm>
          <a:prstGeom prst="rect">
            <a:avLst/>
          </a:prstGeom>
        </p:spPr>
      </p:pic>
      <p:sp>
        <p:nvSpPr>
          <p:cNvPr id="5" name="Google Shape;90;p1">
            <a:extLst>
              <a:ext uri="{FF2B5EF4-FFF2-40B4-BE49-F238E27FC236}">
                <a16:creationId xmlns:a16="http://schemas.microsoft.com/office/drawing/2014/main" id="{7AC5EBCA-374B-1A48-86B3-D0587222E336}"/>
              </a:ext>
            </a:extLst>
          </p:cNvPr>
          <p:cNvSpPr txBox="1"/>
          <p:nvPr/>
        </p:nvSpPr>
        <p:spPr>
          <a:xfrm>
            <a:off x="3320345" y="2402491"/>
            <a:ext cx="5911523" cy="623217"/>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¡Gracias!</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4899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Tes Blendspace</a:t>
            </a:r>
            <a:endParaRPr lang="en-US" sz="3600" dirty="0">
              <a:solidFill>
                <a:srgbClr val="002060"/>
              </a:solidFill>
            </a:endParaRPr>
          </a:p>
        </p:txBody>
      </p:sp>
      <p:sp>
        <p:nvSpPr>
          <p:cNvPr id="4" name="Marcador de contenido 3"/>
          <p:cNvSpPr>
            <a:spLocks noGrp="1"/>
          </p:cNvSpPr>
          <p:nvPr>
            <p:ph idx="1"/>
          </p:nvPr>
        </p:nvSpPr>
        <p:spPr>
          <a:xfrm>
            <a:off x="838200" y="1663019"/>
            <a:ext cx="10515600" cy="4513944"/>
          </a:xfrm>
        </p:spPr>
        <p:txBody>
          <a:bodyPr/>
          <a:lstStyle/>
          <a:p>
            <a:pPr marL="0" indent="0" algn="just">
              <a:buNone/>
            </a:pPr>
            <a:r>
              <a:rPr lang="es-MX" dirty="0" smtClean="0"/>
              <a:t>Es una herramienta Online gratuita que permite generar entornos educativos, en el cual los usuarios pueden compartir enlaces a sitios web, textos, imágenes, documentos, videos y presentaciones desde distintas plataformas, o bien cargar archivos de creación propia. La herramienta permite la creación de evaluaciones que pueden ser de utilizadas por los docentes para evaluar o medir el aprendizaje de los alumnos por tema.</a:t>
            </a:r>
          </a:p>
          <a:p>
            <a:pPr marL="0" indent="0" algn="just">
              <a:buNone/>
            </a:pPr>
            <a:r>
              <a:rPr lang="es-MX" dirty="0" smtClean="0"/>
              <a:t> </a:t>
            </a:r>
            <a:endParaRPr lang="es-MX"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5" name="Imagen 4"/>
          <p:cNvPicPr>
            <a:picLocks noChangeAspect="1"/>
          </p:cNvPicPr>
          <p:nvPr/>
        </p:nvPicPr>
        <p:blipFill>
          <a:blip r:embed="rId4"/>
          <a:stretch>
            <a:fillRect/>
          </a:stretch>
        </p:blipFill>
        <p:spPr>
          <a:xfrm>
            <a:off x="3346267" y="4495086"/>
            <a:ext cx="5368291" cy="1327642"/>
          </a:xfrm>
          <a:prstGeom prst="rect">
            <a:avLst/>
          </a:prstGeom>
        </p:spPr>
      </p:pic>
    </p:spTree>
    <p:extLst>
      <p:ext uri="{BB962C8B-B14F-4D97-AF65-F5344CB8AC3E}">
        <p14:creationId xmlns:p14="http://schemas.microsoft.com/office/powerpoint/2010/main" val="226333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Secciones de Tes Blendspace</a:t>
            </a:r>
            <a:endParaRPr lang="en-US" sz="3600" dirty="0">
              <a:solidFill>
                <a:srgbClr val="002060"/>
              </a:solidFill>
            </a:endParaRPr>
          </a:p>
        </p:txBody>
      </p:sp>
      <p:sp>
        <p:nvSpPr>
          <p:cNvPr id="4" name="Marcador de contenido 3"/>
          <p:cNvSpPr>
            <a:spLocks noGrp="1"/>
          </p:cNvSpPr>
          <p:nvPr>
            <p:ph idx="1"/>
          </p:nvPr>
        </p:nvSpPr>
        <p:spPr>
          <a:xfrm>
            <a:off x="838200" y="1663019"/>
            <a:ext cx="10515600" cy="4513944"/>
          </a:xfrm>
        </p:spPr>
        <p:txBody>
          <a:bodyPr/>
          <a:lstStyle/>
          <a:p>
            <a:pPr marL="0" indent="0" algn="just">
              <a:buNone/>
            </a:pPr>
            <a:r>
              <a:rPr lang="es-MX" dirty="0" smtClean="0"/>
              <a:t>La herramienta Tes Blendspace se divide en tres secciones:</a:t>
            </a:r>
            <a:endParaRPr lang="es-MX" dirty="0"/>
          </a:p>
          <a:p>
            <a:pPr marL="0" indent="0" algn="just">
              <a:buNone/>
            </a:pPr>
            <a:r>
              <a:rPr lang="es-MX" dirty="0" smtClean="0"/>
              <a:t>	</a:t>
            </a:r>
            <a:r>
              <a:rPr lang="es-MX" b="1" dirty="0" smtClean="0"/>
              <a:t>Lecciones</a:t>
            </a:r>
            <a:r>
              <a:rPr lang="es-MX" dirty="0" smtClean="0"/>
              <a:t>: En esta sección se pueden construir los lienzos de 	trabajo con recursos multimedia y hacerlos públicos.</a:t>
            </a:r>
          </a:p>
          <a:p>
            <a:pPr marL="0" indent="0" algn="just">
              <a:buNone/>
            </a:pPr>
            <a:r>
              <a:rPr lang="es-MX" dirty="0"/>
              <a:t>	</a:t>
            </a:r>
            <a:r>
              <a:rPr lang="es-MX" b="1" dirty="0" smtClean="0"/>
              <a:t>Clases</a:t>
            </a:r>
            <a:r>
              <a:rPr lang="es-MX" dirty="0" smtClean="0"/>
              <a:t>: Se almacena la información de forma privada para luego 	ser compartida con otros usuarios, a través de códigos se puede 	visualizar el contenido.</a:t>
            </a:r>
          </a:p>
          <a:p>
            <a:pPr marL="0" indent="0" algn="just">
              <a:buNone/>
            </a:pPr>
            <a:r>
              <a:rPr lang="es-MX" dirty="0"/>
              <a:t>	</a:t>
            </a:r>
            <a:r>
              <a:rPr lang="es-MX" b="1" dirty="0" smtClean="0"/>
              <a:t>Galería</a:t>
            </a:r>
            <a:r>
              <a:rPr lang="es-MX" dirty="0" smtClean="0"/>
              <a:t>: Permite encontrar diferentes lienzos o lecciones ya 	realizados y publicados por otros usuarios, los cuales están 	divididos según el área de interés.</a:t>
            </a:r>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1042215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Características de Tes Blendspace</a:t>
            </a:r>
            <a:endParaRPr lang="en-US" sz="3600" dirty="0">
              <a:solidFill>
                <a:srgbClr val="002060"/>
              </a:solidFill>
            </a:endParaRPr>
          </a:p>
        </p:txBody>
      </p:sp>
      <p:sp>
        <p:nvSpPr>
          <p:cNvPr id="4" name="Marcador de contenido 3"/>
          <p:cNvSpPr>
            <a:spLocks noGrp="1"/>
          </p:cNvSpPr>
          <p:nvPr>
            <p:ph idx="1"/>
          </p:nvPr>
        </p:nvSpPr>
        <p:spPr>
          <a:xfrm>
            <a:off x="838200" y="1663019"/>
            <a:ext cx="7012577" cy="4513944"/>
          </a:xfrm>
        </p:spPr>
        <p:txBody>
          <a:bodyPr>
            <a:normAutofit lnSpcReduction="10000"/>
          </a:bodyPr>
          <a:lstStyle/>
          <a:p>
            <a:pPr marL="0" indent="0" algn="ctr">
              <a:buNone/>
            </a:pPr>
            <a:r>
              <a:rPr lang="es-MX" dirty="0" smtClean="0"/>
              <a:t> Tes Blendspace presenta las siguientes características principales.</a:t>
            </a:r>
          </a:p>
          <a:p>
            <a:pPr algn="just"/>
            <a:r>
              <a:rPr lang="es-MX" dirty="0" smtClean="0"/>
              <a:t>Cuenta con un diseño que facilita la búsqueda de contenido, tendiendo de forma servicios como YouTube, Google, Flicker entre otros.</a:t>
            </a:r>
          </a:p>
          <a:p>
            <a:pPr algn="just"/>
            <a:r>
              <a:rPr lang="es-MX" dirty="0" smtClean="0"/>
              <a:t>Permite sincronizar archivos con cuentas de Dropbox y Google Drive.</a:t>
            </a:r>
          </a:p>
          <a:p>
            <a:pPr algn="just"/>
            <a:r>
              <a:rPr lang="es-MX" dirty="0" smtClean="0"/>
              <a:t>Permite compartir los lienzos creados a través de redes sociales, aulas virtuales o sitios web.</a:t>
            </a:r>
            <a:endParaRPr lang="es-MX"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8447394" y="1937339"/>
            <a:ext cx="2906406" cy="3013484"/>
          </a:xfrm>
          <a:prstGeom prst="rect">
            <a:avLst/>
          </a:prstGeom>
        </p:spPr>
      </p:pic>
    </p:spTree>
    <p:extLst>
      <p:ext uri="{BB962C8B-B14F-4D97-AF65-F5344CB8AC3E}">
        <p14:creationId xmlns:p14="http://schemas.microsoft.com/office/powerpoint/2010/main" val="3347838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Registro en Tes Blendspace</a:t>
            </a:r>
            <a:endParaRPr lang="en-US" sz="3600" dirty="0">
              <a:solidFill>
                <a:srgbClr val="002060"/>
              </a:solidFill>
            </a:endParaRPr>
          </a:p>
        </p:txBody>
      </p:sp>
      <p:sp>
        <p:nvSpPr>
          <p:cNvPr id="4" name="Marcador de contenido 3"/>
          <p:cNvSpPr>
            <a:spLocks noGrp="1"/>
          </p:cNvSpPr>
          <p:nvPr>
            <p:ph idx="1"/>
          </p:nvPr>
        </p:nvSpPr>
        <p:spPr>
          <a:xfrm>
            <a:off x="838200" y="1663019"/>
            <a:ext cx="5144589" cy="4149953"/>
          </a:xfrm>
        </p:spPr>
        <p:txBody>
          <a:bodyPr>
            <a:noAutofit/>
          </a:bodyPr>
          <a:lstStyle/>
          <a:p>
            <a:pPr marL="0" indent="0" algn="just">
              <a:buNone/>
            </a:pPr>
            <a:r>
              <a:rPr lang="es-MX" sz="1600" dirty="0" smtClean="0"/>
              <a:t>Para utilizar esta herramienta se debe realizar previamente un proceso de registro en la plataforma, el cual consta de lo siguientes pasos:</a:t>
            </a:r>
          </a:p>
          <a:p>
            <a:pPr marL="514350" indent="-514350" algn="just">
              <a:buFont typeface="+mj-lt"/>
              <a:buAutoNum type="arabicPeriod"/>
            </a:pPr>
            <a:r>
              <a:rPr lang="es-MX" sz="1600" dirty="0" smtClean="0"/>
              <a:t>Dar clic en </a:t>
            </a:r>
            <a:r>
              <a:rPr lang="es-MX" sz="1600" b="1" dirty="0" smtClean="0"/>
              <a:t>registrarse</a:t>
            </a:r>
            <a:r>
              <a:rPr lang="es-MX" sz="1600" dirty="0" smtClean="0"/>
              <a:t>.</a:t>
            </a:r>
          </a:p>
          <a:p>
            <a:pPr marL="514350" indent="-514350" algn="just">
              <a:buFont typeface="+mj-lt"/>
              <a:buAutoNum type="arabicPeriod"/>
            </a:pPr>
            <a:r>
              <a:rPr lang="es-MX" sz="1600" dirty="0" smtClean="0"/>
              <a:t>Señalar el tipo de perfil que se utilizara dentro de la plataforma.</a:t>
            </a:r>
          </a:p>
          <a:p>
            <a:pPr marL="514350" indent="-514350" algn="just">
              <a:buFont typeface="+mj-lt"/>
              <a:buAutoNum type="arabicPeriod"/>
            </a:pPr>
            <a:r>
              <a:rPr lang="es-MX" sz="1600" dirty="0" smtClean="0"/>
              <a:t>Completar los datos que solicita la herramienta.</a:t>
            </a:r>
          </a:p>
          <a:p>
            <a:pPr marL="514350" indent="-514350" algn="just">
              <a:buFont typeface="+mj-lt"/>
              <a:buAutoNum type="arabicPeriod"/>
            </a:pPr>
            <a:r>
              <a:rPr lang="es-MX" sz="1600" dirty="0" smtClean="0"/>
              <a:t>Seleccionar una de las 3 opciones para finalizar el registro las cuales son a través de una cuenta de Google, una cuenta de Facebook o completando los datos de registro.</a:t>
            </a:r>
          </a:p>
          <a:p>
            <a:pPr marL="514350" indent="-514350" algn="just">
              <a:buFont typeface="+mj-lt"/>
              <a:buAutoNum type="arabicPeriod"/>
            </a:pPr>
            <a:r>
              <a:rPr lang="es-MX" sz="1600" dirty="0" smtClean="0"/>
              <a:t>Dar clic en registrarse.</a:t>
            </a:r>
          </a:p>
          <a:p>
            <a:pPr marL="0" indent="0" algn="just">
              <a:buNone/>
            </a:pPr>
            <a:r>
              <a:rPr lang="es-MX" sz="1600" dirty="0" smtClean="0"/>
              <a:t>Al finalizar el proceso de inscripción la herramienta remite inmediatamente a su entorno de trabajo.</a:t>
            </a:r>
            <a:endParaRPr lang="es-MX" sz="16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3" name="Imagen 2"/>
          <p:cNvPicPr>
            <a:picLocks noChangeAspect="1"/>
          </p:cNvPicPr>
          <p:nvPr/>
        </p:nvPicPr>
        <p:blipFill>
          <a:blip r:embed="rId4"/>
          <a:stretch>
            <a:fillRect/>
          </a:stretch>
        </p:blipFill>
        <p:spPr>
          <a:xfrm>
            <a:off x="6344542" y="2024306"/>
            <a:ext cx="5729391" cy="2809387"/>
          </a:xfrm>
          <a:prstGeom prst="rect">
            <a:avLst/>
          </a:prstGeom>
        </p:spPr>
      </p:pic>
    </p:spTree>
    <p:extLst>
      <p:ext uri="{BB962C8B-B14F-4D97-AF65-F5344CB8AC3E}">
        <p14:creationId xmlns:p14="http://schemas.microsoft.com/office/powerpoint/2010/main" val="2653405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Creación de un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0" indent="0" algn="just">
              <a:buNone/>
            </a:pPr>
            <a:r>
              <a:rPr lang="es-MX" sz="1800" dirty="0" smtClean="0"/>
              <a:t>Las lección en Tes Blendspace también son conocidas como lienzos los cuales, son recursos que pueden ser compartidos con otros usuarios. Para crear una clase en esta herramienta se deben seguir los siguientes pasos:</a:t>
            </a:r>
          </a:p>
          <a:p>
            <a:pPr marL="0" indent="0" algn="just">
              <a:buNone/>
            </a:pPr>
            <a:r>
              <a:rPr lang="es-MX" sz="1800" dirty="0" smtClean="0"/>
              <a:t>1. Dar clic en el botón </a:t>
            </a:r>
            <a:r>
              <a:rPr lang="es-MX" sz="1800" b="1" dirty="0" smtClean="0"/>
              <a:t>nueva lección.</a:t>
            </a:r>
            <a:endParaRPr lang="es-MX" sz="1800" b="1" dirty="0"/>
          </a:p>
          <a:p>
            <a:pPr marL="0" indent="0" algn="just">
              <a:buNone/>
            </a:pPr>
            <a:endParaRPr lang="es-MX" sz="1800" b="1" dirty="0" smtClean="0"/>
          </a:p>
          <a:p>
            <a:pPr marL="0" indent="0" algn="just">
              <a:buNone/>
            </a:pPr>
            <a:endParaRPr lang="es-MX" sz="1800" dirty="0" smtClean="0"/>
          </a:p>
          <a:p>
            <a:pPr marL="0" indent="0" algn="just">
              <a:buNone/>
            </a:pPr>
            <a:r>
              <a:rPr lang="es-MX" sz="1800" dirty="0" smtClean="0"/>
              <a:t>El cual envía directamente al panel de trabajo, el cual esta compuesto por una serie de celdas en los cuales se puede agregar el titulo de la lección e introducir los recursos que harán parte de la lección.</a:t>
            </a: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4585063" y="2199475"/>
            <a:ext cx="4494314" cy="707011"/>
          </a:xfrm>
          <a:prstGeom prst="rect">
            <a:avLst/>
          </a:prstGeom>
        </p:spPr>
      </p:pic>
      <p:pic>
        <p:nvPicPr>
          <p:cNvPr id="5" name="Imagen 4"/>
          <p:cNvPicPr>
            <a:picLocks noChangeAspect="1"/>
          </p:cNvPicPr>
          <p:nvPr/>
        </p:nvPicPr>
        <p:blipFill>
          <a:blip r:embed="rId5"/>
          <a:stretch>
            <a:fillRect/>
          </a:stretch>
        </p:blipFill>
        <p:spPr>
          <a:xfrm>
            <a:off x="1371601" y="3808067"/>
            <a:ext cx="6677444" cy="2816924"/>
          </a:xfrm>
          <a:prstGeom prst="rect">
            <a:avLst/>
          </a:prstGeom>
        </p:spPr>
      </p:pic>
    </p:spTree>
    <p:extLst>
      <p:ext uri="{BB962C8B-B14F-4D97-AF65-F5344CB8AC3E}">
        <p14:creationId xmlns:p14="http://schemas.microsoft.com/office/powerpoint/2010/main" val="126995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Creación de un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0" indent="0" algn="just">
              <a:buNone/>
            </a:pPr>
            <a:r>
              <a:rPr lang="es-MX" sz="1800" dirty="0"/>
              <a:t>2</a:t>
            </a:r>
            <a:r>
              <a:rPr lang="es-MX" sz="1800" dirty="0" smtClean="0"/>
              <a:t>. Seleccionar de la barra vertical izquierda los recursos que harán parte de la lección, para esto se da clic en al tipo de recurso y en la sección de búsqueda se agrega el tema que se desea trabajar, entre los tipos de recurso que se pueden utilizar están:</a:t>
            </a:r>
          </a:p>
          <a:p>
            <a:pPr lvl="1" algn="just"/>
            <a:r>
              <a:rPr lang="es-MX" sz="1600" dirty="0" smtClean="0"/>
              <a:t>Videos de YouTube.</a:t>
            </a:r>
          </a:p>
          <a:p>
            <a:pPr lvl="1" algn="just"/>
            <a:r>
              <a:rPr lang="es-MX" sz="1600" dirty="0" smtClean="0"/>
              <a:t>Búsquedas de Google.</a:t>
            </a:r>
          </a:p>
          <a:p>
            <a:pPr lvl="1" algn="just"/>
            <a:r>
              <a:rPr lang="es-MX" sz="1600" dirty="0" smtClean="0"/>
              <a:t>Imágenes de Google</a:t>
            </a:r>
          </a:p>
          <a:p>
            <a:pPr lvl="1" algn="just"/>
            <a:r>
              <a:rPr lang="es-MX" sz="1600" dirty="0" smtClean="0"/>
              <a:t>Imágenes de Flicker.</a:t>
            </a:r>
          </a:p>
          <a:p>
            <a:pPr lvl="1" algn="just"/>
            <a:r>
              <a:rPr lang="es-MX" sz="1600" dirty="0" smtClean="0"/>
              <a:t>Insertar enlaces a paginas web.</a:t>
            </a:r>
          </a:p>
          <a:p>
            <a:pPr lvl="1" algn="just"/>
            <a:r>
              <a:rPr lang="es-MX" sz="1600" dirty="0" smtClean="0"/>
              <a:t>Agregar un recurso ya creado en Tes Blendspace.</a:t>
            </a:r>
          </a:p>
          <a:p>
            <a:pPr lvl="1" algn="just"/>
            <a:r>
              <a:rPr lang="es-MX" sz="1600" dirty="0" smtClean="0"/>
              <a:t>Insertar material de Google Drive.</a:t>
            </a:r>
          </a:p>
          <a:p>
            <a:pPr lvl="1" algn="just"/>
            <a:r>
              <a:rPr lang="es-MX" sz="1600" dirty="0" smtClean="0"/>
              <a:t>Insertar Material de Dropbox.</a:t>
            </a:r>
          </a:p>
          <a:p>
            <a:pPr lvl="1" algn="just"/>
            <a:r>
              <a:rPr lang="es-MX" sz="1600" dirty="0" smtClean="0"/>
              <a:t>Subir archivos multimedia desde el computador.</a:t>
            </a:r>
          </a:p>
          <a:p>
            <a:pPr lvl="1" algn="just"/>
            <a:endParaRPr lang="es-MX" sz="1000" b="1" dirty="0" smtClean="0"/>
          </a:p>
          <a:p>
            <a:pPr marL="0" indent="0" algn="just">
              <a:buNone/>
            </a:pP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6" name="Imagen 5"/>
          <p:cNvPicPr>
            <a:picLocks noChangeAspect="1"/>
          </p:cNvPicPr>
          <p:nvPr/>
        </p:nvPicPr>
        <p:blipFill>
          <a:blip r:embed="rId4"/>
          <a:stretch>
            <a:fillRect/>
          </a:stretch>
        </p:blipFill>
        <p:spPr>
          <a:xfrm>
            <a:off x="7322003" y="1995205"/>
            <a:ext cx="2755232" cy="3840627"/>
          </a:xfrm>
          <a:prstGeom prst="rect">
            <a:avLst/>
          </a:prstGeom>
        </p:spPr>
      </p:pic>
    </p:spTree>
    <p:extLst>
      <p:ext uri="{BB962C8B-B14F-4D97-AF65-F5344CB8AC3E}">
        <p14:creationId xmlns:p14="http://schemas.microsoft.com/office/powerpoint/2010/main" val="1100298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Creación de un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0" indent="0" algn="just">
              <a:buNone/>
            </a:pPr>
            <a:r>
              <a:rPr lang="es-MX" sz="1800" dirty="0" smtClean="0"/>
              <a:t>3. </a:t>
            </a:r>
            <a:r>
              <a:rPr lang="es-MX" sz="1800" dirty="0"/>
              <a:t>A</a:t>
            </a:r>
            <a:r>
              <a:rPr lang="es-MX" sz="1800" dirty="0" smtClean="0"/>
              <a:t>gregar un recurso, una vez aparezcan los resultado de la búsqueda del tema se selecciona el recurso y se arrastra a uno de los recuadros del entorno de trabajo, adicionalmente a la barra de recursos se pueden añadir notas de texto y cuestionarios.</a:t>
            </a:r>
          </a:p>
          <a:p>
            <a:pPr marL="0" indent="0" algn="just">
              <a:buNone/>
            </a:pP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2" name="Imagen 1"/>
          <p:cNvPicPr>
            <a:picLocks noChangeAspect="1"/>
          </p:cNvPicPr>
          <p:nvPr/>
        </p:nvPicPr>
        <p:blipFill>
          <a:blip r:embed="rId4"/>
          <a:stretch>
            <a:fillRect/>
          </a:stretch>
        </p:blipFill>
        <p:spPr>
          <a:xfrm>
            <a:off x="2028825" y="2348414"/>
            <a:ext cx="8134350" cy="2714625"/>
          </a:xfrm>
          <a:prstGeom prst="rect">
            <a:avLst/>
          </a:prstGeom>
        </p:spPr>
      </p:pic>
    </p:spTree>
    <p:extLst>
      <p:ext uri="{BB962C8B-B14F-4D97-AF65-F5344CB8AC3E}">
        <p14:creationId xmlns:p14="http://schemas.microsoft.com/office/powerpoint/2010/main" val="3267071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932769"/>
          </a:xfrm>
        </p:spPr>
        <p:txBody>
          <a:bodyPr>
            <a:noAutofit/>
          </a:bodyPr>
          <a:lstStyle/>
          <a:p>
            <a:pPr algn="ctr"/>
            <a:r>
              <a:rPr lang="es-ES" sz="3600" dirty="0" smtClean="0">
                <a:solidFill>
                  <a:srgbClr val="002060"/>
                </a:solidFill>
              </a:rPr>
              <a:t>Creación de un Lección.</a:t>
            </a:r>
            <a:endParaRPr lang="en-US" sz="3600" dirty="0">
              <a:solidFill>
                <a:srgbClr val="002060"/>
              </a:solidFill>
            </a:endParaRPr>
          </a:p>
        </p:txBody>
      </p:sp>
      <p:sp>
        <p:nvSpPr>
          <p:cNvPr id="4" name="Marcador de contenido 3"/>
          <p:cNvSpPr>
            <a:spLocks noGrp="1"/>
          </p:cNvSpPr>
          <p:nvPr>
            <p:ph idx="1"/>
          </p:nvPr>
        </p:nvSpPr>
        <p:spPr>
          <a:xfrm>
            <a:off x="838199" y="1201783"/>
            <a:ext cx="10212977" cy="4611189"/>
          </a:xfrm>
        </p:spPr>
        <p:txBody>
          <a:bodyPr>
            <a:normAutofit/>
          </a:bodyPr>
          <a:lstStyle/>
          <a:p>
            <a:pPr marL="0" indent="0" algn="just">
              <a:buNone/>
            </a:pPr>
            <a:r>
              <a:rPr lang="es-MX" sz="1800" dirty="0" smtClean="0"/>
              <a:t>4. Para agregar una nota de texto o un cuestionario se da clic en añadir texto o agregar cuestionario. Si se da clic en Añadir texto la herramienta genera un recuadro con las funcionalidades necesarias para crear una nota de texto, sin embargo, para crear un cuestionario se da clic en Agregar cuestionario y la herramienta genera un recuadro en el cual se añaden las preguntas y respuestas que se desean realizar.</a:t>
            </a:r>
          </a:p>
          <a:p>
            <a:pPr marL="0" indent="0" algn="just">
              <a:buNone/>
            </a:pPr>
            <a:endParaRPr lang="es-MX" sz="18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5" name="Imagen 4"/>
          <p:cNvPicPr>
            <a:picLocks noChangeAspect="1"/>
          </p:cNvPicPr>
          <p:nvPr/>
        </p:nvPicPr>
        <p:blipFill>
          <a:blip r:embed="rId4"/>
          <a:stretch>
            <a:fillRect/>
          </a:stretch>
        </p:blipFill>
        <p:spPr>
          <a:xfrm>
            <a:off x="838200" y="2705677"/>
            <a:ext cx="6801780" cy="2764506"/>
          </a:xfrm>
          <a:prstGeom prst="rect">
            <a:avLst/>
          </a:prstGeom>
        </p:spPr>
      </p:pic>
      <p:pic>
        <p:nvPicPr>
          <p:cNvPr id="6" name="Imagen 5"/>
          <p:cNvPicPr>
            <a:picLocks noChangeAspect="1"/>
          </p:cNvPicPr>
          <p:nvPr/>
        </p:nvPicPr>
        <p:blipFill>
          <a:blip r:embed="rId5"/>
          <a:stretch>
            <a:fillRect/>
          </a:stretch>
        </p:blipFill>
        <p:spPr>
          <a:xfrm>
            <a:off x="8005222" y="2785840"/>
            <a:ext cx="3512873" cy="2604180"/>
          </a:xfrm>
          <a:prstGeom prst="rect">
            <a:avLst/>
          </a:prstGeom>
        </p:spPr>
      </p:pic>
    </p:spTree>
    <p:extLst>
      <p:ext uri="{BB962C8B-B14F-4D97-AF65-F5344CB8AC3E}">
        <p14:creationId xmlns:p14="http://schemas.microsoft.com/office/powerpoint/2010/main" val="36336853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4978</TotalTime>
  <Words>893</Words>
  <Application>Microsoft Office PowerPoint</Application>
  <PresentationFormat>Panorámica</PresentationFormat>
  <Paragraphs>74</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Arial Black</vt:lpstr>
      <vt:lpstr>Calibri</vt:lpstr>
      <vt:lpstr>Calibri Light</vt:lpstr>
      <vt:lpstr>Tema de Office</vt:lpstr>
      <vt:lpstr>Presentación de PowerPoint</vt:lpstr>
      <vt:lpstr>Tes Blendspace</vt:lpstr>
      <vt:lpstr>Secciones de Tes Blendspace</vt:lpstr>
      <vt:lpstr>Características de Tes Blendspace</vt:lpstr>
      <vt:lpstr>Registro en Tes Blendspace</vt:lpstr>
      <vt:lpstr>Creación de un Lección.</vt:lpstr>
      <vt:lpstr>Creación de un Lección.</vt:lpstr>
      <vt:lpstr>Creación de un Lección.</vt:lpstr>
      <vt:lpstr>Creación de un Lección.</vt:lpstr>
      <vt:lpstr>Compartir una Lección.</vt:lpstr>
      <vt:lpstr>Compartir una Lección.</vt:lpstr>
      <vt:lpstr>Creación de una Clase</vt:lpstr>
      <vt:lpstr>Asignar una Lección a una Clase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Pato</cp:lastModifiedBy>
  <cp:revision>39</cp:revision>
  <dcterms:created xsi:type="dcterms:W3CDTF">2020-03-16T18:27:16Z</dcterms:created>
  <dcterms:modified xsi:type="dcterms:W3CDTF">2020-09-30T00:49:48Z</dcterms:modified>
</cp:coreProperties>
</file>